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6362" autoAdjust="0"/>
  </p:normalViewPr>
  <p:slideViewPr>
    <p:cSldViewPr snapToGrid="0">
      <p:cViewPr varScale="1">
        <p:scale>
          <a:sx n="110" d="100"/>
          <a:sy n="110" d="100"/>
        </p:scale>
        <p:origin x="34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68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3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0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1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83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6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7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3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5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882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785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4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6F8A2C-B8CF-4B20-9A73-2ADCF63027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0C23B1-7427-4DF4-BFF1-60CD7E93B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DD78E9-DE0D-47AF-A0DB-F475221E3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18D329-2010-4A15-B57C-429FFAE35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DBE2B1F-4383-1CDC-3414-465135E02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3520" y="1272800"/>
            <a:ext cx="6544620" cy="4312402"/>
          </a:xfrm>
        </p:spPr>
        <p:txBody>
          <a:bodyPr anchor="ctr">
            <a:normAutofit/>
          </a:bodyPr>
          <a:lstStyle/>
          <a:p>
            <a:pPr algn="r"/>
            <a:r>
              <a:rPr lang="th-TH" sz="6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รายงานผลสำเร็จ</a:t>
            </a:r>
            <a:br>
              <a:rPr lang="th-TH" sz="6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6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การดำเนินกิจกรรม</a:t>
            </a:r>
            <a:endParaRPr lang="en-US" sz="68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3A52B4DC-7D4F-9F9A-B690-957A4287D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73440" y="1272800"/>
            <a:ext cx="2481307" cy="4312402"/>
          </a:xfrm>
        </p:spPr>
        <p:txBody>
          <a:bodyPr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องค์กรคุณธรรม </a:t>
            </a:r>
          </a:p>
          <a:p>
            <a:pPr algn="l">
              <a:spcAft>
                <a:spcPts val="600"/>
              </a:spcAft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ประจำปี 2567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4262BC-EE98-4BD6-82DB-4955E8DCC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2" y="2057401"/>
            <a:ext cx="0" cy="27432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15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877CC4-D40F-4AA7-9918-B650DE6D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7AA3049-D42F-46F6-856C-F9B8925E6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C7C2A9-C77C-442E-800B-313E0D3F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07B62E5-5E62-4CB8-AFD5-1B59D2B62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9BCEFE9-2CB0-4D92-9EAF-2AD0F6B8F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147C330-3181-415C-816F-4382214102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F6163FB-E4BC-4359-ABB1-1FAA98579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89531CE-7400-41BD-B67A-AAE15984D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D16F018C-A00C-4D31-919C-E1D1D3ED4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423EECA-837B-430F-B3C2-590C8C084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3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2A67E77-3708-475D-9C46-05AD6E091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269159" cy="557107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52CD85-D9C7-4093-9CC8-A5B0900A6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16" y="809244"/>
            <a:ext cx="5943600" cy="52395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D07B528-0749-DC90-6603-8D4CB22F9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632" y="1559769"/>
            <a:ext cx="5068564" cy="12920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000" b="1" cap="all" spc="-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ด้านพอเพียง</a:t>
            </a:r>
            <a:endParaRPr lang="en-US" sz="6000" b="1" cap="all" spc="-100" dirty="0">
              <a:solidFill>
                <a:schemeClr val="tx1">
                  <a:lumMod val="85000"/>
                  <a:lumOff val="1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7DB21CB-055A-26E0-5249-55A6786E8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7807" y="2995728"/>
            <a:ext cx="5220632" cy="1410394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2000" b="1" dirty="0"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ordia New" panose="020B0304020202020204" pitchFamily="34" charset="-34"/>
                <a:cs typeface="TH SarabunPSK" panose="020B0500040200020003" pitchFamily="34" charset="-34"/>
              </a:rPr>
              <a:t>การใช้ทรัพยากรอย่างคุ้มค่า ไม่ฟุ่มเฟือย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2000" b="1" dirty="0"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ordia New" panose="020B0304020202020204" pitchFamily="34" charset="-34"/>
                <a:cs typeface="TH SarabunPSK" panose="020B0500040200020003" pitchFamily="34" charset="-34"/>
              </a:rPr>
              <a:t>รณรงค์ลดใช้พลังงาน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20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ปิดไฟทุกพักที่ยง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20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ใช้กระดาษ </a:t>
            </a:r>
            <a:r>
              <a:rPr lang="en-US" sz="20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REUSE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FEFF4A5-FBFD-4DCB-8AEC-BA1D1B279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7796" y="640856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6332E30-44D0-437B-AA4B-858D4F24C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306DB0A-3841-457B-BC38-248371FD5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2373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F86FF29-8F14-480C-8D31-8CCA67A97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48D261F1-7F4A-4AE3-9CD7-FCF77B75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055" y="0"/>
            <a:ext cx="46360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รูปภาพ 8" descr="รูปภาพประกอบด้วย ข้อความ, ภาพหน้าจอ, ออกแบบ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D9FC3983-FCFF-D50C-390A-2C249BA69A4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3245" y="240396"/>
            <a:ext cx="2153029" cy="30457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รูปภาพ 17" descr="รูปภาพประกอบด้วย ข้อความ, การ์ตูน, ปลูก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1ABF45D8-872B-1EA3-975D-3FF7BAB3353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79604" y="240396"/>
            <a:ext cx="2229130" cy="30457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รูปภาพ 4" descr="รูปภาพประกอบด้วย ข้อความ, เมนู, ลายมือ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1BDA3086-B205-8E95-403C-1E4B84FCF08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44814" y="3509342"/>
            <a:ext cx="2287377" cy="30457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รูปภาพ 6" descr="รูปภาพประกอบด้วย ข้อความ, กล่องกระดาษ, กระดาษแข็ง, บรรจุภัณฑ์และการติดฉลาก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E12C29DC-D903-2D17-F6F0-163C2D3EAB1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3245" y="3495406"/>
            <a:ext cx="2203559" cy="30457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453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567DD95-42B7-4C98-A5A2-1A3EFBF30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E6BD12-7FA8-44C6-9D03-5CB0EB86E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B46EEA0-5755-4E1A-9D0F-30A8E1286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74CE269-ED4E-405A-B10F-A7E8B3902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0B5899B-9417-4F17-86B4-E533FB956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37CDB1C-BBC9-4959-87C1-D046BF304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3FE4EA4-109C-47C4-8AAF-7C36F6F9F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CF8DD39-B811-4288-971A-5BE0949AE4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883B94E1-A151-4A9D-8EA8-51C135F27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2207CC9-CFEA-4BDB-80C2-DDB854B2E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3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C841ADD-F4C7-48FF-A7BE-2C2B1DF42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269159" cy="557107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FF9C34-9276-4F06-9B4B-81132BBB1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16" y="809244"/>
            <a:ext cx="5943600" cy="52395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81ACDF0-F70B-0FA1-FA48-F6EB8ACF6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632" y="1559769"/>
            <a:ext cx="4989291" cy="10803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000" b="1" i="1" cap="all" spc="-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ด้านวินัย</a:t>
            </a:r>
            <a:endParaRPr lang="en-US" sz="6000" b="1" i="1" cap="all" spc="-100" dirty="0">
              <a:solidFill>
                <a:schemeClr val="tx1">
                  <a:lumMod val="85000"/>
                  <a:lumOff val="1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D835C820-7126-5C21-A4B2-51D8FF242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43632" y="2457736"/>
            <a:ext cx="5068567" cy="797089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8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กระตือรือร้นในการหาความรู้เพื่อพัฒนาการทำงานและการใช้ชีวิต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8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เข้าอบรมออนไลน์ในหลักสูตรต่างๆ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8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1800" b="1" cap="all" spc="8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10F13CF-6F8C-44CD-BB53-0B49983261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7796" y="640856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CE19D5-814D-46B9-A3DE-CFE7547B9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016F978-90F8-4BC4-9518-B3D8D341F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2373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FFB3AB9-CBA1-4A4A-8BE5-F00DA60F9D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62AAC5C4-57EC-4B55-9D7B-A34D9A3F8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055" y="0"/>
            <a:ext cx="46360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รูปภาพ 10">
            <a:extLst>
              <a:ext uri="{FF2B5EF4-FFF2-40B4-BE49-F238E27FC236}">
                <a16:creationId xmlns:a16="http://schemas.microsoft.com/office/drawing/2014/main" id="{AED66366-74B7-1754-C685-102DDF059D4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82777" y="3202234"/>
            <a:ext cx="4224096" cy="2376054"/>
          </a:xfrm>
          <a:prstGeom prst="rect">
            <a:avLst/>
          </a:prstGeom>
        </p:spPr>
      </p:pic>
      <p:pic>
        <p:nvPicPr>
          <p:cNvPr id="14" name="รูปภาพ 13" descr="รูปภาพประกอบด้วย ข้อความ, จดหมาย, ภาพหน้าจอ, เครื่องหมาย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45BE2501-708D-F9E6-1DC6-B67F954304D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38238" y="90459"/>
            <a:ext cx="2280369" cy="3306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รูปภาพ 4" descr="รูปภาพประกอบด้วย ข้อความ, จดหมาย, เครื่องหมาย, ภาพหน้าจอ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18F6A205-A539-88CC-0756-03CADAA59EA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2177" y="129295"/>
            <a:ext cx="2222597" cy="3306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รูปภาพ 6" descr="รูปภาพประกอบด้วย ข้อความ, เครื่องหมาย, การออกแบบกราฟิก, ภาพหน้าจอ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51056DB9-8402-469F-8D59-DA8F04310F0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148" y="3537996"/>
            <a:ext cx="2317650" cy="32785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รูปภาพ 8" descr="รูปภาพประกอบด้วย ข้อความ, เครื่องหมาย, จดหมาย, การออกแบบกราฟิก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72130C00-F22F-E6C8-F2A2-006E7D9443A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9609" y="3579459"/>
            <a:ext cx="2167371" cy="31734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79258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877CC4-D40F-4AA7-9918-B650DE6D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7AA3049-D42F-46F6-856C-F9B8925E6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C7C2A9-C77C-442E-800B-313E0D3F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07B62E5-5E62-4CB8-AFD5-1B59D2B62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9BCEFE9-2CB0-4D92-9EAF-2AD0F6B8F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147C330-3181-415C-816F-4382214102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F6163FB-E4BC-4359-ABB1-1FAA98579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89531CE-7400-41BD-B67A-AAE15984D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D16F018C-A00C-4D31-919C-E1D1D3ED4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423EECA-837B-430F-B3C2-590C8C084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3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2A67E77-3708-475D-9C46-05AD6E091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269159" cy="557107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52CD85-D9C7-4093-9CC8-A5B0900A6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16" y="809244"/>
            <a:ext cx="5943600" cy="52395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6FE59E2-1764-830F-9C1E-67AE3A663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628" y="1113905"/>
            <a:ext cx="5068567" cy="16157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000" b="1" cap="all" spc="-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ด้านสุจริต</a:t>
            </a:r>
            <a:endParaRPr lang="en-US" sz="6000" b="1" cap="all" spc="-100" dirty="0">
              <a:solidFill>
                <a:schemeClr val="tx1">
                  <a:lumMod val="85000"/>
                  <a:lumOff val="1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19D2C381-6CCB-2E8D-D7DE-87769DEE2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43628" y="2199791"/>
            <a:ext cx="5132511" cy="1517444"/>
          </a:xfr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20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ลดโอกาสการเกิดทุจริตในการปฏิบัติงาน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6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เข้าร่วมกิจกรรมการต่อต้านทุจริตและพฤติมิชอบ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6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 เผยแพร่ให้ความรู้ด้านการป้องกันการทุจริต สร้างค่านิยมการรักษาวินัยและส่งเสริมคุณธรรมจริยธรรม (จุลสารความรู้และอินโฟกราฟิก) </a:t>
            </a:r>
            <a:endParaRPr lang="en-US" sz="1600" b="1" cap="all" spc="8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FEFF4A5-FBFD-4DCB-8AEC-BA1D1B279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7796" y="640856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6332E30-44D0-437B-AA4B-858D4F24C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306DB0A-3841-457B-BC38-248371FD5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2373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F86FF29-8F14-480C-8D31-8CCA67A97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48D261F1-7F4A-4AE3-9CD7-FCF77B75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055" y="0"/>
            <a:ext cx="46360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รูปภาพ 10" descr="รูปภาพประกอบด้วย เสื้อผ้า, คน, หญิง, รองเท้า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ACA1628D-4BE8-0D69-0515-B7B7AC5F86F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4543" y="3443823"/>
            <a:ext cx="4160541" cy="27730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รูปภาพ 13">
            <a:extLst>
              <a:ext uri="{FF2B5EF4-FFF2-40B4-BE49-F238E27FC236}">
                <a16:creationId xmlns:a16="http://schemas.microsoft.com/office/drawing/2014/main" id="{6A4BAA62-2207-3EE4-94C3-67FA9C1E655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798" y="3513143"/>
            <a:ext cx="4390225" cy="2469502"/>
          </a:xfrm>
          <a:prstGeom prst="rect">
            <a:avLst/>
          </a:prstGeom>
        </p:spPr>
      </p:pic>
      <p:pic>
        <p:nvPicPr>
          <p:cNvPr id="18" name="รูปภาพ 17" descr="รูปภาพประกอบด้วย กลางแจ้ง, อาคาร, คน, เสื้อผ้า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C50B22F9-8117-C984-5249-D70600658F9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00444" y="423093"/>
            <a:ext cx="4064505" cy="2713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3362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1877CC4-D40F-4AA7-9918-B650DE6D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AA3049-D42F-46F6-856C-F9B8925E6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EC7C2A9-C77C-442E-800B-313E0D3F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07B62E5-5E62-4CB8-AFD5-1B59D2B62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9BCEFE9-2CB0-4D92-9EAF-2AD0F6B8F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147C330-3181-415C-816F-4382214102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F6163FB-E4BC-4359-ABB1-1FAA98579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89531CE-7400-41BD-B67A-AAE15984D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16F018C-A00C-4D31-919C-E1D1D3ED4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23EECA-837B-430F-B3C2-590C8C084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3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2A67E77-3708-475D-9C46-05AD6E091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269159" cy="557107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B52CD85-D9C7-4093-9CC8-A5B0900A6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16" y="809244"/>
            <a:ext cx="5943600" cy="52395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32D2289-7826-D377-A87E-FF49128B9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155" y="1319651"/>
            <a:ext cx="5004617" cy="1346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000" b="1" cap="all" spc="-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ด้านจิตอาสา</a:t>
            </a:r>
            <a:endParaRPr lang="en-US" sz="6000" b="1" cap="all" spc="-100" dirty="0">
              <a:solidFill>
                <a:schemeClr val="tx1">
                  <a:lumMod val="85000"/>
                  <a:lumOff val="1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DE295514-C4FD-C7DD-1060-F586F9CA19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79684" y="2215943"/>
            <a:ext cx="5068566" cy="2673615"/>
          </a:xfr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800" b="1" dirty="0">
                <a:solidFill>
                  <a:schemeClr val="tx1"/>
                </a:solidFill>
                <a:effectLst/>
                <a:ea typeface="Cordia New" panose="020B0304020202020204" pitchFamily="34" charset="-34"/>
                <a:cs typeface="TH SarabunIT๙" panose="020B0500040200020003" pitchFamily="34" charset="-34"/>
              </a:rPr>
              <a:t>มีจิตสาธารณะ พร้อมให้ความช่วยเหลือสังคม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600" b="1" dirty="0">
                <a:solidFill>
                  <a:schemeClr val="tx1"/>
                </a:solidFill>
                <a:ea typeface="Cordia New" panose="020B0304020202020204" pitchFamily="34" charset="-34"/>
                <a:cs typeface="TH SarabunIT๙" panose="020B0500040200020003" pitchFamily="34" charset="-34"/>
              </a:rPr>
              <a:t>-บริจาคสิ่งของให้กับผู้ยากไร้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600" b="1" dirty="0">
                <a:solidFill>
                  <a:schemeClr val="tx1"/>
                </a:solidFill>
                <a:effectLst/>
                <a:ea typeface="Cordia New" panose="020B0304020202020204" pitchFamily="34" charset="-34"/>
                <a:cs typeface="TH SarabunIT๙" panose="020B0500040200020003" pitchFamily="34" charset="-34"/>
              </a:rPr>
              <a:t>-บริจาคเลือด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600" b="1" dirty="0">
                <a:solidFill>
                  <a:schemeClr val="tx1"/>
                </a:solidFill>
                <a:effectLst/>
                <a:ea typeface="Cordia New" panose="020B0304020202020204" pitchFamily="34" charset="-34"/>
                <a:cs typeface="TH SarabunIT๙" panose="020B0500040200020003" pitchFamily="34" charset="-34"/>
              </a:rPr>
              <a:t>-กิจกรรมกำจัดวัชพืชและผักตบชวา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600" b="1" dirty="0">
                <a:solidFill>
                  <a:schemeClr val="tx1"/>
                </a:solidFill>
                <a:effectLst/>
                <a:ea typeface="Cordia New" panose="020B0304020202020204" pitchFamily="34" charset="-34"/>
                <a:cs typeface="TH SarabunIT๙" panose="020B0500040200020003" pitchFamily="34" charset="-34"/>
              </a:rPr>
              <a:t>และกิจกรรมจิตอาสาพัฒนากระทรวงเกษตรและสหกรณ์ “เราทำความดี ด้วยหัวใจ” </a:t>
            </a:r>
            <a:endParaRPr lang="en-US" b="1" cap="all" spc="80" dirty="0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EFF4A5-FBFD-4DCB-8AEC-BA1D1B279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7796" y="640856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6332E30-44D0-437B-AA4B-858D4F24C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306DB0A-3841-457B-BC38-248371FD5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2373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F86FF29-8F14-480C-8D31-8CCA67A97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48D261F1-7F4A-4AE3-9CD7-FCF77B75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055" y="0"/>
            <a:ext cx="46360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รูปภาพ 10" descr="รูปภาพประกอบด้วย เสื้อผ้า, คน, อาคาร, รองเท้า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AE534C0A-BF0E-7425-B8F5-A6397864465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2313" y="65864"/>
            <a:ext cx="2331978" cy="17803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รูปภาพ 12" descr="รูปภาพประกอบด้วย เสื้อผ้า, คน, ผนัง, หญิง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97964DAC-0DFC-E125-CF23-63F899EF8DD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99667" y="79353"/>
            <a:ext cx="2592333" cy="17668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รูปภาพ 16" descr="รูปภาพประกอบด้วย เสื้อผ้า, คน, รองเท้า, ยิ้ม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8950245C-EE48-E05C-4FE6-353B2C794C2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2039" y="1842194"/>
            <a:ext cx="2015691" cy="2567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รูปภาพ 20" descr="รูปภาพประกอบด้วย เสื้อผ้า, คน, ยิ้ม, ชาย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62CD85C9-2C1B-ABE8-B403-9D8E85813D3D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7229" y="3980370"/>
            <a:ext cx="2743200" cy="1831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รูปภาพ 27" descr="รูปภาพประกอบด้วย คน, ใบหน้าของมนุษย์, เสื้อผ้า, ในร่ม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4402A8B3-659F-59D9-B46B-DE084A14FDB9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89123" y="1864237"/>
            <a:ext cx="1908915" cy="254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รูปภาพ 31" descr="รูปภาพประกอบด้วย คน, เสื้อผ้า, ใบหน้าของมนุษย์, ในร่ม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20ECA2C4-B861-2A52-1988-6367AA1024D8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43637" y="4452663"/>
            <a:ext cx="1818713" cy="23270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รูปภาพ 35" descr="รูปภาพประกอบด้วย ฉาก, ห้อง, ในร่ม, อุปกรณ์ทางการแพทย์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30083117-F1A9-98F6-0C08-84BAA5789680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69830" y="4437363"/>
            <a:ext cx="1855931" cy="22661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2808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877CC4-D40F-4AA7-9918-B650DE6D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7AA3049-D42F-46F6-856C-F9B8925E6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C7C2A9-C77C-442E-800B-313E0D3F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07B62E5-5E62-4CB8-AFD5-1B59D2B62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9BCEFE9-2CB0-4D92-9EAF-2AD0F6B8F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147C330-3181-415C-816F-4382214102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F6163FB-E4BC-4359-ABB1-1FAA98579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89531CE-7400-41BD-B67A-AAE15984D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D16F018C-A00C-4D31-919C-E1D1D3ED4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423EECA-837B-430F-B3C2-590C8C084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3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2A67E77-3708-475D-9C46-05AD6E091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269159" cy="557107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52CD85-D9C7-4093-9CC8-A5B0900A6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16" y="809244"/>
            <a:ext cx="5943600" cy="52395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47E9F84-BEAB-1141-E0B5-03E518FD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632" y="1559769"/>
            <a:ext cx="5292968" cy="10637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000" b="1" cap="all" spc="-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ด้านกตัญญู</a:t>
            </a:r>
            <a:r>
              <a:rPr lang="en-US" sz="6000" b="1" cap="all" spc="-100" dirty="0">
                <a:solidFill>
                  <a:schemeClr val="tx1">
                    <a:lumMod val="85000"/>
                    <a:lumOff val="1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48623C2-E34F-7ED0-B3FB-1E5AE9D54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39358" y="2682209"/>
            <a:ext cx="5497242" cy="2705483"/>
          </a:xfr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800" b="1" dirty="0">
                <a:solidFill>
                  <a:schemeClr val="tx1"/>
                </a:solidFill>
                <a:effectLst/>
                <a:ea typeface="Cordia New" panose="020B0304020202020204" pitchFamily="34" charset="-34"/>
                <a:cs typeface="TH SarabunIT๙" panose="020B0500040200020003" pitchFamily="34" charset="-34"/>
              </a:rPr>
              <a:t>แสดงออกซึ่งความเคารพในสถาบันหลักของประเทศ อันได้แก่ ชาติ ศาสนา พระมหากษัตริย์และการปกครองระบอบประชาธิปไตย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800" b="1" dirty="0">
                <a:solidFill>
                  <a:schemeClr val="tx1"/>
                </a:solidFill>
                <a:effectLst/>
                <a:ea typeface="Cordia New" panose="020B0304020202020204" pitchFamily="34" charset="-34"/>
                <a:cs typeface="TH SarabunIT๙" panose="020B0500040200020003" pitchFamily="34" charset="-34"/>
              </a:rPr>
              <a:t>อันมีพระมหากษัตริย์ทรงเป็นประมุข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th-TH" sz="1800" b="1" dirty="0">
              <a:solidFill>
                <a:schemeClr val="tx1"/>
              </a:solidFill>
              <a:effectLst/>
              <a:ea typeface="Cordia New" panose="020B0304020202020204" pitchFamily="34" charset="-34"/>
              <a:cs typeface="TH SarabunIT๙" panose="020B0500040200020003" pitchFamily="34" charset="-34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600" b="1" dirty="0"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ordia New" panose="020B0304020202020204" pitchFamily="34" charset="-34"/>
                <a:cs typeface="TH SarabunPSK" panose="020B0500040200020003" pitchFamily="34" charset="-34"/>
              </a:rPr>
              <a:t>-เข้าร่วมกิจกรรมของรัฐพิธี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1600" b="1" cap="all" spc="8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เข้าร่วมกิจกรรมทางศาสนา</a:t>
            </a:r>
            <a:endParaRPr lang="en-US" sz="1600" b="1" cap="all" spc="8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FEFF4A5-FBFD-4DCB-8AEC-BA1D1B279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7796" y="640856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6332E30-44D0-437B-AA4B-858D4F24C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306DB0A-3841-457B-BC38-248371FD5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2373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F86FF29-8F14-480C-8D31-8CCA67A97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48D261F1-7F4A-4AE3-9CD7-FCF77B75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055" y="0"/>
            <a:ext cx="46360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รูปภาพ 4" descr="รูปภาพประกอบด้วย เสื้อผ้า, คน, กลางแจ้ง, หญิง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8D66771D-B0C7-A02E-8205-17E5CDFE585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2750" y="46559"/>
            <a:ext cx="2323836" cy="17424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รูปภาพ 6" descr="รูปภาพประกอบด้วย คน, เสื้อผ้า, กลางแจ้ง, ใบหน้าของมนุษย์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6B0D686A-2A77-BA56-B13C-41130BAEC9C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55525" y="1872677"/>
            <a:ext cx="2208116" cy="16557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รูปภาพ 8" descr="รูปภาพประกอบด้วย คน, เสื้อผ้า, กลางแจ้ง, หญิง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79BAC8E7-E073-F6AA-D6A5-1A1037ED4B7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6977" y="1801746"/>
            <a:ext cx="2281784" cy="1710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รูปภาพ 10" descr="รูปภาพประกอบด้วย คน, กลางแจ้ง, เสื้อผ้า, อาคาร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D88692EC-10AB-F18B-DF0D-EB21613ECB2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49" y="59262"/>
            <a:ext cx="2346162" cy="1759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รูปภาพ 13" descr="รูปภาพประกอบด้วย เสื้อผ้า, คน, ในร่ม, ดอกไม้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B58D1589-9AC1-7645-02BE-1EC3B17932BF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49568" y="3942386"/>
            <a:ext cx="3314036" cy="22039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342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D70C8A-A50E-4B41-86A2-E2F855812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8F29113-27D0-7369-D529-20A180229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ประเมินผลการดำเนินงาน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AD68BDCF-6AE8-FCB7-EDB3-6E75F9BE464A}"/>
              </a:ext>
            </a:extLst>
          </p:cNvPr>
          <p:cNvSpPr txBox="1"/>
          <p:nvPr/>
        </p:nvSpPr>
        <p:spPr>
          <a:xfrm>
            <a:off x="3844616" y="2626840"/>
            <a:ext cx="7245103" cy="3131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182880" defTabSz="91440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SzPct val="80000"/>
              <a:buFont typeface="Garamond" pitchFamily="18" charset="0"/>
              <a:buChar char="◦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กองควบคุมอาหารและยาสัตว์สามารถดำเนินงานส่งเสริมองค์กรคุณธรรม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5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เป็นไปตามแผนที่กำหนด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และผลความสำเร็จคิดเป็น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ร้อยละ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100</a:t>
            </a:r>
          </a:p>
        </p:txBody>
      </p:sp>
    </p:spTree>
    <p:extLst>
      <p:ext uri="{BB962C8B-B14F-4D97-AF65-F5344CB8AC3E}">
        <p14:creationId xmlns:p14="http://schemas.microsoft.com/office/powerpoint/2010/main" val="3042523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0">
            <a:extLst>
              <a:ext uri="{FF2B5EF4-FFF2-40B4-BE49-F238E27FC236}">
                <a16:creationId xmlns:a16="http://schemas.microsoft.com/office/drawing/2014/main" id="{4999FE9C-D8F9-4F9B-B95B-608C3EF6B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8F29113-27D0-7369-D529-20A180229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457200">
              <a:spcAft>
                <a:spcPts val="800"/>
              </a:spcAft>
            </a:pPr>
            <a:r>
              <a:rPr lang="en-US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การปรับปรุงหรือพัฒนาการดำเนินงาน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CD000060-D06D-4A48-BD8E-978966CCA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654" y="727628"/>
            <a:ext cx="5367164" cy="541555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31" name="Rectangle 24">
            <a:extLst>
              <a:ext uri="{FF2B5EF4-FFF2-40B4-BE49-F238E27FC236}">
                <a16:creationId xmlns:a16="http://schemas.microsoft.com/office/drawing/2014/main" id="{DE4E5113-B3D0-40F8-9F39-B2C2BF92A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3978" y="886862"/>
            <a:ext cx="5054517" cy="509708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7" name="Graphic 6" descr="การเชื่อมต่อ">
            <a:extLst>
              <a:ext uri="{FF2B5EF4-FFF2-40B4-BE49-F238E27FC236}">
                <a16:creationId xmlns:a16="http://schemas.microsoft.com/office/drawing/2014/main" id="{210C9291-BD1C-09D9-7463-6989AFB832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04017" y="1228185"/>
            <a:ext cx="4414438" cy="4414438"/>
          </a:xfrm>
          <a:prstGeom prst="rect">
            <a:avLst/>
          </a:prstGeom>
        </p:spPr>
      </p:pic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AD68BDCF-6AE8-FCB7-EDB3-6E75F9BE464A}"/>
              </a:ext>
            </a:extLst>
          </p:cNvPr>
          <p:cNvSpPr txBox="1"/>
          <p:nvPr/>
        </p:nvSpPr>
        <p:spPr>
          <a:xfrm>
            <a:off x="6579450" y="2538919"/>
            <a:ext cx="4957554" cy="349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182880" defTabSz="914400">
              <a:spcAft>
                <a:spcPts val="800"/>
              </a:spcAft>
              <a:buClr>
                <a:schemeClr val="tx1">
                  <a:lumMod val="85000"/>
                  <a:lumOff val="15000"/>
                </a:schemeClr>
              </a:buClr>
              <a:buSzPct val="80000"/>
              <a:buFont typeface="Garamond" pitchFamily="18" charset="0"/>
              <a:buChar char="◦"/>
            </a:pPr>
            <a:r>
              <a:rPr lang="en-US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ควรมีการประชาสัมพันธ์หลักคุณธรรมที่เกี่ยวข้องทั้งหมดให้เจ้าหน้าที่ และประชาชนภายนอกให้ทราบถึงความสำคัญและการทำกิจกรรมส่งเสริมองค์กรคุณธรรมให้มากขึ้นและต่อเนื่อง </a:t>
            </a:r>
            <a:r>
              <a:rPr lang="en-US" dirty="0" err="1"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ทำเป็นประจำ</a:t>
            </a:r>
            <a:r>
              <a:rPr lang="en-US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สม่ำเสมอ</a:t>
            </a:r>
            <a:r>
              <a:rPr lang="en-US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มุ่งสู่การเป็นองค์กรคุณธรรมที่ยั่งยืน</a:t>
            </a:r>
            <a:endParaRPr lang="en-US" dirty="0"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00432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>
            <a:extLst>
              <a:ext uri="{FF2B5EF4-FFF2-40B4-BE49-F238E27FC236}">
                <a16:creationId xmlns:a16="http://schemas.microsoft.com/office/drawing/2014/main" id="{A0D70C8A-A50E-4B41-86A2-E2F855812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h-TH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th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8F29113-27D0-7369-D529-20A180229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835" y="1420706"/>
            <a:ext cx="3466540" cy="40165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457200">
              <a:spcAft>
                <a:spcPts val="800"/>
              </a:spcAft>
            </a:pPr>
            <a:r>
              <a:rPr lang="en-US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การทบทวนหรือถอดบทเรียนจากผลสำเร็จของการดำเนินงาน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AD68BDCF-6AE8-FCB7-EDB3-6E75F9BE464A}"/>
              </a:ext>
            </a:extLst>
          </p:cNvPr>
          <p:cNvSpPr txBox="1"/>
          <p:nvPr/>
        </p:nvSpPr>
        <p:spPr>
          <a:xfrm>
            <a:off x="1440519" y="1420706"/>
            <a:ext cx="5514758" cy="4016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182880" defTabSz="914400">
              <a:spcAft>
                <a:spcPts val="800"/>
              </a:spcAft>
              <a:buClr>
                <a:schemeClr val="tx1">
                  <a:lumMod val="85000"/>
                  <a:lumOff val="15000"/>
                </a:schemeClr>
              </a:buClr>
              <a:buSzPct val="80000"/>
              <a:buFont typeface="Garamond" pitchFamily="18" charset="0"/>
              <a:buChar char="◦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กองควบคุมอาหารและยาสัตว์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ดำเนินการทบทวนแผนการดำเนินงานส่งเสริมองค์กรคุณธรรม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ประจำปีงบประมาณ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2567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แล้ว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พบว่า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สามารถดำเนินการได้ตามแผนที่กำหนด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เนื่องจากเจ้าหน้าที่อยส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ทุกคนให้ความร่วมมือในการทำกิจกรรมเป็นอย่างดีเยี่ยม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และทุกคนให้ความสำคัญต่อการส่งเสริมองค์กรคุณธรรมอยู่เสมอ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05731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795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ฟองสบู่">
  <a:themeElements>
    <a:clrScheme name="ฟองสบู่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ฟองสบู่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ฟองสบู่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ฟองสบู่</Template>
  <TotalTime>216</TotalTime>
  <Words>319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Century Gothic</vt:lpstr>
      <vt:lpstr>Cordia New</vt:lpstr>
      <vt:lpstr>DilleniaUPC</vt:lpstr>
      <vt:lpstr>Garamond</vt:lpstr>
      <vt:lpstr>TH SarabunIT๙</vt:lpstr>
      <vt:lpstr>TH SarabunPSK</vt:lpstr>
      <vt:lpstr>ฟองสบู่</vt:lpstr>
      <vt:lpstr>รายงานผลสำเร็จ การดำเนินกิจกรรม</vt:lpstr>
      <vt:lpstr>ด้านพอเพียง</vt:lpstr>
      <vt:lpstr>ด้านวินัย</vt:lpstr>
      <vt:lpstr>ด้านสุจริต</vt:lpstr>
      <vt:lpstr>ด้านจิตอาสา</vt:lpstr>
      <vt:lpstr>ด้านกตัญญู </vt:lpstr>
      <vt:lpstr>ประเมินผลการดำเนินงาน </vt:lpstr>
      <vt:lpstr>การปรับปรุงหรือพัฒนาการดำเนินงาน</vt:lpstr>
      <vt:lpstr>การทบทวนหรือถอดบทเรียนจากผลสำเร็จของการดำเนินงาน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รายงานผลสำเร็จการดำเนินกิจกรรม</dc:title>
  <dc:creator>Saowanee Weerachai</dc:creator>
  <cp:lastModifiedBy>lenovo</cp:lastModifiedBy>
  <cp:revision>13</cp:revision>
  <dcterms:created xsi:type="dcterms:W3CDTF">2023-06-09T06:33:04Z</dcterms:created>
  <dcterms:modified xsi:type="dcterms:W3CDTF">2024-02-14T04:37:18Z</dcterms:modified>
</cp:coreProperties>
</file>